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1" r:id="rId4"/>
    <p:sldId id="293" r:id="rId5"/>
    <p:sldId id="294" r:id="rId6"/>
    <p:sldId id="295" r:id="rId7"/>
    <p:sldId id="289" r:id="rId8"/>
    <p:sldId id="290" r:id="rId9"/>
    <p:sldId id="291" r:id="rId10"/>
    <p:sldId id="292" r:id="rId11"/>
    <p:sldId id="288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DDDDDD"/>
    <a:srgbClr val="EAEAEA"/>
    <a:srgbClr val="C0C0C0"/>
    <a:srgbClr val="5F5F5F"/>
    <a:srgbClr val="969696"/>
    <a:srgbClr val="3C605F"/>
    <a:srgbClr val="85BA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BF5CAF2-3621-45B4-910A-9FCA49AE6C1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544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177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77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1177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177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907B3B6-AA0F-40CA-92D2-49E52A2F752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2506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4680F7-6516-43FF-B13E-C45747DCDCC2}" type="slidenum">
              <a:rPr lang="ru-RU"/>
              <a:pPr/>
              <a:t>1</a:t>
            </a:fld>
            <a:endParaRPr lang="ru-RU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772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04800" y="4038600"/>
            <a:ext cx="7924800" cy="947738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972050"/>
            <a:ext cx="7924800" cy="89535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6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DF6EA72F-0942-4D47-905C-10D46DFF5981}" type="datetime1">
              <a:rPr lang="ru-RU" smtClean="0"/>
              <a:pPr/>
              <a:t>01.04.2020</a:t>
            </a:fld>
            <a:endParaRPr lang="ru-RU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МБОУ ДПО  (ПК)С ИМЦ города Белово, Иванова Г.А.</a:t>
            </a:r>
            <a:endParaRPr lang="ru-RU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288C256-88CC-4C77-8397-61A9C384E9A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AC2030-B645-415C-92ED-29F6567C41AF}" type="datetime1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МБОУ ДПО  (ПК)С ИМЦ города Белово, Иванова Г.А.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8F5A2F-119A-483D-8445-5EB5B695697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67550" y="76200"/>
            <a:ext cx="1847850" cy="6477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76200"/>
            <a:ext cx="5391150" cy="6477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9DA472-29E6-40BB-9B19-E462CF0AA8F8}" type="datetime1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МБОУ ДПО  (ПК)С ИМЦ города Белово, Иванова Г.А.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1170D-E647-4FB3-A1A1-606B7123331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371AEC-65BD-469C-8513-E75034ABFB41}" type="datetime1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МБОУ ДПО  (ПК)С ИМЦ города Белово, Иванова Г.А.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8E04B0-8A07-4566-8320-9BBB51DA00D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2C1AEA-6ED9-448F-B7D0-229560C23A4C}" type="datetime1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МБОУ ДПО  (ПК)С ИМЦ города Белово, Иванова Г.А.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2E88B-52EA-46E1-AC9A-55E76A0D086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24000" y="1295400"/>
            <a:ext cx="36195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95900" y="1295400"/>
            <a:ext cx="36195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D114E4-F9AC-4560-8FCC-9AC3D4C14766}" type="datetime1">
              <a:rPr lang="ru-RU" smtClean="0"/>
              <a:pPr/>
              <a:t>01.04.2020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МБОУ ДПО  (ПК)С ИМЦ города Белово, Иванова Г.А.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DB942-B385-4E04-BB92-AEFE02AE5F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CA4096-654D-4705-84B4-FCE32E1313FA}" type="datetime1">
              <a:rPr lang="ru-RU" smtClean="0"/>
              <a:pPr/>
              <a:t>01.04.2020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МБОУ ДПО  (ПК)С ИМЦ города Белово, Иванова Г.А.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4AFC6C-3316-419F-ABD5-EB483D91B5E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58C280-99A7-4C8D-8955-CE25D308AF54}" type="datetime1">
              <a:rPr lang="ru-RU" smtClean="0"/>
              <a:pPr/>
              <a:t>01.04.2020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МБОУ ДПО  (ПК)С ИМЦ города Белово, Иванова Г.А.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DF9FF3-E500-4CF6-AA1F-1D1B51DAFF5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3D8EF2-60C2-491C-AAD6-580ABC9966DF}" type="datetime1">
              <a:rPr lang="ru-RU" smtClean="0"/>
              <a:pPr/>
              <a:t>01.04.2020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МБОУ ДПО  (ПК)С ИМЦ города Белово, Иванова Г.А.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CA102-1B3C-44D3-9BC9-067CB187E6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1912D8-B9FD-4571-B693-FB92B79FD987}" type="datetime1">
              <a:rPr lang="ru-RU" smtClean="0"/>
              <a:pPr/>
              <a:t>01.04.2020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МБОУ ДПО  (ПК)С ИМЦ города Белово, Иванова Г.А.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0EB3F8-ABB8-4610-B9C7-797E65BF2A1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D091B1-C757-43DA-9559-3220C2AB186F}" type="datetime1">
              <a:rPr lang="ru-RU" smtClean="0"/>
              <a:pPr/>
              <a:t>01.04.2020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МБОУ ДПО  (ПК)С ИМЦ города Белово, Иванова Г.А.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F6436D-51E4-467C-9B7C-D51C4AA3FB0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76200"/>
            <a:ext cx="73818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Заголовок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white">
          <a:xfrm>
            <a:off x="1524000" y="1295400"/>
            <a:ext cx="7391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79" name="Rectangle 3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1C00ADC8-AFD3-4EE0-8248-03263AEE09FF}" type="datetime1">
              <a:rPr lang="ru-RU" smtClean="0"/>
              <a:pPr/>
              <a:t>01.04.2020</a:t>
            </a:fld>
            <a:endParaRPr lang="ru-RU"/>
          </a:p>
        </p:txBody>
      </p:sp>
      <p:sp>
        <p:nvSpPr>
          <p:cNvPr id="2080" name="Rectangle 3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ru-RU" smtClean="0"/>
              <a:t>МБОУ ДПО  (ПК)С ИМЦ города Белово, Иванова Г.А.</a:t>
            </a:r>
            <a:endParaRPr lang="ru-RU"/>
          </a:p>
        </p:txBody>
      </p:sp>
      <p:sp>
        <p:nvSpPr>
          <p:cNvPr id="2081" name="Rectangle 3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F5D2F81-08B7-4EFE-A92A-CA05D7282C3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C605F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3C605F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C605F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3C605F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3C605F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3C605F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3C605F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3C605F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3C605F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ortal.kundelik.kz/kz/c/355-instruktsii-po-udalennoi-rabote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48" y="3919512"/>
            <a:ext cx="7924800" cy="1541047"/>
          </a:xfrm>
        </p:spPr>
        <p:txBody>
          <a:bodyPr/>
          <a:lstStyle/>
          <a:p>
            <a:pPr algn="ctr"/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Дистанционное обучение</a:t>
            </a:r>
            <a:endParaRPr lang="nl-NL" sz="48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4692" name="Picture 4" descr="C:\Documents and Settings\11.11.11\Рабочий стол\Дист.об. 31.10.12\Chapter2_clip_image00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75856" y="1035851"/>
            <a:ext cx="2952771" cy="2214578"/>
          </a:xfrm>
          <a:prstGeom prst="roundRect">
            <a:avLst/>
          </a:prstGeom>
          <a:noFill/>
          <a:effectLst>
            <a:softEdge rad="317500"/>
          </a:effectLst>
        </p:spPr>
      </p:pic>
      <p:pic>
        <p:nvPicPr>
          <p:cNvPr id="114693" name="Picture 5" descr="C:\Documents and Settings\11.11.11\Рабочий стол\Дист.об. 31.10.12\телешкола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000100" y="0"/>
            <a:ext cx="3218178" cy="2071702"/>
          </a:xfrm>
          <a:prstGeom prst="ellipse">
            <a:avLst/>
          </a:prstGeom>
          <a:noFill/>
          <a:effectLst>
            <a:softEdge rad="317500"/>
          </a:effectLst>
        </p:spPr>
      </p:pic>
      <p:pic>
        <p:nvPicPr>
          <p:cNvPr id="114694" name="Picture 6" descr="C:\Documents and Settings\11.11.11\Рабочий стол\Дист.об. 31.10.12\эйдос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143504" y="0"/>
            <a:ext cx="3612454" cy="2143140"/>
          </a:xfrm>
          <a:prstGeom prst="ellipse">
            <a:avLst/>
          </a:prstGeom>
          <a:noFill/>
          <a:effectLst>
            <a:softEdge rad="317500"/>
          </a:effectLst>
        </p:spPr>
      </p:pic>
      <p:sp>
        <p:nvSpPr>
          <p:cNvPr id="8" name="Номер слайда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88C256-88CC-4C77-8397-61A9C384E9A4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1026" name="Picture 2" descr="C:\Documents and Settings\11.11.11\Рабочий стол\Дист.об. 31.10.12\почта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679736" y="5286364"/>
            <a:ext cx="2464264" cy="1571636"/>
          </a:xfrm>
          <a:prstGeom prst="ellipse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F9FF3-E500-4CF6-AA1F-1D1B51DAFF5E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10365" y="1124744"/>
            <a:ext cx="741682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/>
            <a:r>
              <a:rPr lang="kk-KZ" dirty="0" smtClean="0"/>
              <a:t>В</a:t>
            </a:r>
            <a:r>
              <a:rPr lang="ru-RU" dirty="0" smtClean="0"/>
              <a:t> </a:t>
            </a:r>
            <a:r>
              <a:rPr lang="ru-RU" dirty="0"/>
              <a:t>системе электронных журналов и дневников </a:t>
            </a:r>
            <a:r>
              <a:rPr lang="en-US" dirty="0" err="1"/>
              <a:t>Kundelik</a:t>
            </a:r>
            <a:r>
              <a:rPr lang="ru-RU" dirty="0"/>
              <a:t>.</a:t>
            </a:r>
            <a:r>
              <a:rPr lang="en-US" dirty="0" err="1"/>
              <a:t>kz</a:t>
            </a:r>
            <a:r>
              <a:rPr lang="en-US" dirty="0"/>
              <a:t> </a:t>
            </a:r>
            <a:r>
              <a:rPr lang="kk-KZ" dirty="0"/>
              <a:t>будут выложены инструкции</a:t>
            </a:r>
            <a:r>
              <a:rPr lang="ru-RU" dirty="0"/>
              <a:t>, документация и </a:t>
            </a:r>
            <a:r>
              <a:rPr lang="ru-RU" dirty="0" err="1"/>
              <a:t>видеоинструкции</a:t>
            </a:r>
            <a:r>
              <a:rPr lang="ru-RU" dirty="0"/>
              <a:t> для онлайн образования по адресу - </a:t>
            </a:r>
            <a:r>
              <a:rPr lang="ru-RU" u="sng" dirty="0">
                <a:hlinkClick r:id="rId2"/>
              </a:rPr>
              <a:t>https://portal.kundelik.kz/kz/c/355-instruktsii-po-udalennoi-rabote</a:t>
            </a:r>
            <a:r>
              <a:rPr lang="ru-RU" u="sng" dirty="0"/>
              <a:t> </a:t>
            </a:r>
            <a:r>
              <a:rPr lang="kk-KZ" u="sng" dirty="0"/>
              <a:t>; </a:t>
            </a:r>
            <a:endParaRPr lang="ru-RU" dirty="0"/>
          </a:p>
          <a:p>
            <a:pPr fontAlgn="auto"/>
            <a:r>
              <a:rPr lang="ru-RU" dirty="0"/>
              <a:t>	</a:t>
            </a:r>
            <a:r>
              <a:rPr lang="en-US" b="1" u="sng" dirty="0">
                <a:solidFill>
                  <a:srgbClr val="FF0000"/>
                </a:solidFill>
              </a:rPr>
              <a:t>s</a:t>
            </a:r>
            <a:r>
              <a:rPr lang="kk-KZ" b="1" u="sng" dirty="0">
                <a:solidFill>
                  <a:srgbClr val="FF0000"/>
                </a:solidFill>
              </a:rPr>
              <a:t>treaming платформы</a:t>
            </a:r>
            <a:r>
              <a:rPr lang="kk-KZ" dirty="0"/>
              <a:t>: Bilimland.kz, Мектеп </a:t>
            </a:r>
            <a:r>
              <a:rPr lang="en-US" dirty="0"/>
              <a:t>Online</a:t>
            </a:r>
            <a:r>
              <a:rPr lang="kk-KZ" dirty="0"/>
              <a:t>, </a:t>
            </a:r>
            <a:r>
              <a:rPr lang="en-US" dirty="0" err="1"/>
              <a:t>daryn</a:t>
            </a:r>
            <a:r>
              <a:rPr lang="ru-RU" dirty="0"/>
              <a:t>.</a:t>
            </a:r>
            <a:r>
              <a:rPr lang="en-US" dirty="0"/>
              <a:t>online</a:t>
            </a:r>
            <a:r>
              <a:rPr lang="ru-RU" dirty="0"/>
              <a:t>.</a:t>
            </a:r>
            <a:r>
              <a:rPr lang="en-US" dirty="0" err="1"/>
              <a:t>kz</a:t>
            </a:r>
            <a:r>
              <a:rPr lang="ru-RU" dirty="0"/>
              <a:t>, </a:t>
            </a:r>
            <a:r>
              <a:rPr lang="en-US" dirty="0" err="1"/>
              <a:t>Kundelik</a:t>
            </a:r>
            <a:r>
              <a:rPr lang="ru-RU" dirty="0"/>
              <a:t>.</a:t>
            </a:r>
            <a:r>
              <a:rPr lang="en-US" dirty="0" err="1"/>
              <a:t>kz</a:t>
            </a:r>
            <a:r>
              <a:rPr lang="en-US" dirty="0"/>
              <a:t> </a:t>
            </a:r>
            <a:r>
              <a:rPr lang="kk-KZ" dirty="0"/>
              <a:t>sabak.kz, aitube.kz, youtube.com и приложения Zoom, </a:t>
            </a:r>
            <a:r>
              <a:rPr lang="en-US" dirty="0"/>
              <a:t>Windows Teams</a:t>
            </a:r>
            <a:r>
              <a:rPr lang="ru-RU" dirty="0"/>
              <a:t>, </a:t>
            </a:r>
            <a:r>
              <a:rPr lang="kk-KZ" dirty="0"/>
              <a:t>Skype, Moodle, Opiq.kz, School.ozin-ozi-tanu.kz, adilet.zan.kz/rus/docs и др. используются для организации трансляции видеоуроков по предметам;</a:t>
            </a:r>
            <a:endParaRPr lang="ru-RU" dirty="0"/>
          </a:p>
          <a:p>
            <a:pPr fontAlgn="auto"/>
            <a:r>
              <a:rPr lang="kk-KZ" dirty="0"/>
              <a:t>          </a:t>
            </a:r>
            <a:r>
              <a:rPr lang="kk-KZ" b="1" u="sng" dirty="0">
                <a:solidFill>
                  <a:srgbClr val="FF0000"/>
                </a:solidFill>
              </a:rPr>
              <a:t>облачные сервисы</a:t>
            </a:r>
            <a:r>
              <a:rPr lang="kk-KZ" dirty="0"/>
              <a:t>: GoogleDrive, YandexDisk, Mail.ruDisk, Dropbox и другие;</a:t>
            </a:r>
            <a:endParaRPr lang="ru-RU" dirty="0"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91680" y="107479"/>
            <a:ext cx="56886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/>
            <a:r>
              <a:rPr lang="kk-KZ" sz="3200" b="1" dirty="0" smtClean="0"/>
              <a:t>Платформы в помощь учащимся</a:t>
            </a:r>
            <a:r>
              <a:rPr lang="ru-RU" sz="3200" b="1" dirty="0" smtClean="0"/>
              <a:t> </a:t>
            </a:r>
            <a:endParaRPr lang="ru-RU" sz="32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616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24000" y="76200"/>
            <a:ext cx="7381875" cy="6781800"/>
          </a:xfrm>
        </p:spPr>
        <p:txBody>
          <a:bodyPr/>
          <a:lstStyle/>
          <a:p>
            <a:pPr algn="ctr"/>
            <a:r>
              <a:rPr lang="ru-RU" sz="8000" dirty="0" smtClean="0"/>
              <a:t>Спасибо  за  внимание !</a:t>
            </a:r>
            <a:endParaRPr lang="ru-RU" sz="8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F9FF3-E500-4CF6-AA1F-1D1B51DAFF5E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Дистанционное  обучение</a:t>
            </a:r>
            <a:endParaRPr lang="ru-RU" sz="4800" b="1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71604" y="1571612"/>
            <a:ext cx="735811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       Под </a:t>
            </a:r>
            <a:r>
              <a:rPr lang="ru-RU" sz="2800" b="1" dirty="0">
                <a:solidFill>
                  <a:srgbClr val="C00000"/>
                </a:solidFill>
              </a:rPr>
              <a:t>дистанционными образовательными технологиями </a:t>
            </a:r>
            <a:r>
              <a:rPr lang="ru-RU" sz="2800" dirty="0"/>
              <a:t>понимаются образовательные технологии, реализуемые, в основном, </a:t>
            </a:r>
            <a:r>
              <a:rPr lang="ru-RU" sz="2800" b="1" dirty="0">
                <a:solidFill>
                  <a:srgbClr val="C00000"/>
                </a:solidFill>
              </a:rPr>
              <a:t>с применением информационных и телекоммуникационных технологий </a:t>
            </a:r>
            <a:r>
              <a:rPr lang="ru-RU" sz="2800" dirty="0"/>
              <a:t>при </a:t>
            </a:r>
            <a:r>
              <a:rPr lang="ru-RU" sz="2800" dirty="0">
                <a:solidFill>
                  <a:srgbClr val="C00000"/>
                </a:solidFill>
              </a:rPr>
              <a:t>опосредованном</a:t>
            </a:r>
            <a:r>
              <a:rPr lang="ru-RU" sz="2800" dirty="0"/>
              <a:t> (на расстоянии), в том числе через сеть Интернет или </a:t>
            </a:r>
            <a:r>
              <a:rPr lang="ru-RU" sz="2800" dirty="0">
                <a:solidFill>
                  <a:srgbClr val="C00000"/>
                </a:solidFill>
              </a:rPr>
              <a:t>не полностью опосредованном</a:t>
            </a:r>
            <a:r>
              <a:rPr lang="ru-RU" sz="2800" dirty="0"/>
              <a:t> взаимодействии обучающегося и педагогического работника.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F9FF3-E500-4CF6-AA1F-1D1B51DAFF5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76200"/>
            <a:ext cx="7790259" cy="1066800"/>
          </a:xfrm>
        </p:spPr>
        <p:txBody>
          <a:bodyPr/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Для реализации ДО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родителям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рекомендуется</a:t>
            </a:r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 ежедневно отслеживать: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13444" y="1484784"/>
            <a:ext cx="721523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800" dirty="0" smtClean="0"/>
              <a:t>- </a:t>
            </a:r>
            <a:r>
              <a:rPr lang="kk-KZ" sz="1800" dirty="0"/>
              <a:t>дисциплину и организованность , мотивацию ребенка;</a:t>
            </a:r>
            <a:endParaRPr lang="ru-RU" sz="1800" dirty="0"/>
          </a:p>
          <a:p>
            <a:r>
              <a:rPr lang="kk-KZ" sz="1800" dirty="0"/>
              <a:t>- своевременное подключение ребенка к дистанционному обучению  в формате, предлагаемом учителем;</a:t>
            </a:r>
            <a:endParaRPr lang="ru-RU" sz="1800" dirty="0"/>
          </a:p>
          <a:p>
            <a:r>
              <a:rPr lang="kk-KZ" sz="1800" dirty="0"/>
              <a:t>- самостоятельное изучение учебных материалов и выполнение заданий;</a:t>
            </a:r>
            <a:endParaRPr lang="ru-RU" sz="1800" dirty="0"/>
          </a:p>
          <a:p>
            <a:r>
              <a:rPr lang="kk-KZ" sz="1800" dirty="0"/>
              <a:t>- связь с учителем, получение обратной связи;</a:t>
            </a:r>
            <a:endParaRPr lang="ru-RU" sz="1800" dirty="0"/>
          </a:p>
          <a:p>
            <a:r>
              <a:rPr lang="kk-KZ" sz="1800" dirty="0"/>
              <a:t>- может ли ребенок по своему логину и паролю войти в личный кабинет в системе электронных журналов</a:t>
            </a:r>
            <a:r>
              <a:rPr lang="ru-RU" sz="1800" dirty="0"/>
              <a:t>, скачивать задания, затем загружать выполненную самостоятельную  работу (при наличии);</a:t>
            </a:r>
          </a:p>
          <a:p>
            <a:r>
              <a:rPr lang="ru-RU" sz="1800" dirty="0"/>
              <a:t>- организацию места учебы (это должно быть специально отведенное для занятий место); </a:t>
            </a:r>
          </a:p>
          <a:p>
            <a:r>
              <a:rPr lang="ru-RU" sz="1800" dirty="0"/>
              <a:t>- выполнение заданий и отправку учителю на проверку из любого доступного </a:t>
            </a:r>
            <a:r>
              <a:rPr lang="ru-RU" sz="1800" dirty="0" err="1"/>
              <a:t>мессенджера</a:t>
            </a:r>
            <a:r>
              <a:rPr lang="ru-RU" sz="1800" dirty="0"/>
              <a:t> (при выполнении самостоятельных заданий можно оказывать посильную помощь: проверка устных ответов на вопросы, прослушивание выученного текста, диктовка текста и т.д.);</a:t>
            </a:r>
          </a:p>
          <a:p>
            <a:r>
              <a:rPr lang="ru-RU" sz="1800" dirty="0"/>
              <a:t>- результаты обучения.</a:t>
            </a:r>
          </a:p>
          <a:p>
            <a:endParaRPr lang="ru-RU" sz="18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F9FF3-E500-4CF6-AA1F-1D1B51DAFF5E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0006" y="188640"/>
            <a:ext cx="7381875" cy="1066800"/>
          </a:xfrm>
        </p:spPr>
        <p:txBody>
          <a:bodyPr/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Требования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 созданию учебного пространства в условиях дистанционного обучения: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F9FF3-E500-4CF6-AA1F-1D1B51DAFF5E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691680" y="1700807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 smtClean="0"/>
              <a:t>1</a:t>
            </a:r>
            <a:r>
              <a:rPr lang="ru-RU" sz="1800" b="1" dirty="0"/>
              <a:t>. Рабочий стол с оборудованием должен находиться недалеко от естественного освещения.</a:t>
            </a:r>
          </a:p>
          <a:p>
            <a:r>
              <a:rPr lang="ru-RU" sz="1800" b="1" dirty="0"/>
              <a:t>2. Лучше, если это будет отдельный стол с прямой столешницей, чтобы можно было установить на нем не только компьютер, но и учебные материалы, учебник, дополнительные источники, периферийные устройства,.</a:t>
            </a:r>
          </a:p>
          <a:p>
            <a:r>
              <a:rPr lang="ru-RU" sz="1800" b="1" dirty="0"/>
              <a:t>3. Рабочее место с учебным оборудованием должно быть защищено от неконтролируемого доступа маленьких детей, если они есть в доме.</a:t>
            </a:r>
          </a:p>
          <a:p>
            <a:r>
              <a:rPr lang="ru-RU" sz="1800" b="1" dirty="0"/>
              <a:t>4. Все технические и другие средства должны быть расположены недалеко друг от друга от ребёнка.</a:t>
            </a:r>
          </a:p>
          <a:p>
            <a:r>
              <a:rPr lang="ru-RU" sz="1800" b="1" dirty="0"/>
              <a:t>5. Для освещения применять обычные светильники.</a:t>
            </a:r>
          </a:p>
          <a:p>
            <a:r>
              <a:rPr lang="ru-RU" sz="1800" b="1" dirty="0"/>
              <a:t>6. Хорошо, если Вы организуете учебное место своего ребёнка так, чтобы можно было убрать компьютерное оборудование, когда ребёнок его не использует.</a:t>
            </a:r>
          </a:p>
        </p:txBody>
      </p:sp>
    </p:spTree>
    <p:extLst>
      <p:ext uri="{BB962C8B-B14F-4D97-AF65-F5344CB8AC3E}">
        <p14:creationId xmlns:p14="http://schemas.microsoft.com/office/powerpoint/2010/main" val="1275520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F9FF3-E500-4CF6-AA1F-1D1B51DAFF5E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619672" y="908720"/>
            <a:ext cx="7200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dirty="0"/>
          </a:p>
          <a:p>
            <a:r>
              <a:rPr lang="ru-RU" b="1" dirty="0"/>
              <a:t>Ответственность родителей (законных представителей): </a:t>
            </a:r>
            <a:endParaRPr lang="ru-RU" dirty="0"/>
          </a:p>
          <a:p>
            <a:r>
              <a:rPr lang="ru-RU" b="1" dirty="0"/>
              <a:t>- </a:t>
            </a:r>
            <a:r>
              <a:rPr lang="ru-RU" dirty="0"/>
              <a:t>за организацию обучения детей в домашних условиях;</a:t>
            </a:r>
          </a:p>
          <a:p>
            <a:r>
              <a:rPr lang="ru-RU" dirty="0"/>
              <a:t>- за обеспечение контроля выполнения рекомендаций по безопасному использованию компьютера и Интернета; </a:t>
            </a:r>
          </a:p>
          <a:p>
            <a:r>
              <a:rPr lang="ru-RU" dirty="0"/>
              <a:t>- за обеспечение контроля выполнения ребенком учебных заданий; </a:t>
            </a:r>
          </a:p>
          <a:p>
            <a:r>
              <a:rPr lang="ru-RU" dirty="0" smtClean="0"/>
              <a:t>Выставление </a:t>
            </a:r>
            <a:r>
              <a:rPr lang="ru-RU" dirty="0"/>
              <a:t>пропуска урока в случае отсутствия обучающегося на видео конференции, либо не выполнившего задание в установленные сроки на платформе электронного журнала</a:t>
            </a:r>
            <a:r>
              <a:rPr lang="ru-RU" dirty="0" smtClean="0"/>
              <a:t>.</a:t>
            </a:r>
            <a:r>
              <a:rPr lang="ru-RU" b="1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9208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204864"/>
            <a:ext cx="7056784" cy="10668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Начало уроков в 08.30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/>
              <a:t>подключение в 08.25 </a:t>
            </a:r>
            <a:endParaRPr lang="ru-RU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F9FF3-E500-4CF6-AA1F-1D1B51DAFF5E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917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0"/>
            <a:ext cx="7381875" cy="1066800"/>
          </a:xfrm>
        </p:spPr>
        <p:txBody>
          <a:bodyPr/>
          <a:lstStyle/>
          <a:p>
            <a:pPr algn="ctr"/>
            <a:r>
              <a:rPr lang="ru-RU" b="1" dirty="0" smtClean="0"/>
              <a:t>Телеуроки</a:t>
            </a:r>
            <a:endParaRPr lang="ru-RU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F9FF3-E500-4CF6-AA1F-1D1B51DAFF5E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115616" y="1124744"/>
            <a:ext cx="7920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solidFill>
                  <a:srgbClr val="FF0000"/>
                </a:solidFill>
              </a:rPr>
              <a:t>Урок посредством ТВ - телеуроки (</a:t>
            </a:r>
            <a:r>
              <a:rPr lang="kk-KZ" b="1" dirty="0">
                <a:solidFill>
                  <a:srgbClr val="FF0000"/>
                </a:solidFill>
              </a:rPr>
              <a:t>аудиоуроки</a:t>
            </a:r>
            <a:r>
              <a:rPr lang="ru-RU" b="1" dirty="0">
                <a:solidFill>
                  <a:srgbClr val="FF0000"/>
                </a:solidFill>
              </a:rPr>
              <a:t>) проводятся по учебным предметам 1-11 (12) классов на языках обучения (казахский, русский). </a:t>
            </a:r>
          </a:p>
          <a:p>
            <a:r>
              <a:rPr lang="kk-KZ" b="1" dirty="0"/>
              <a:t>а</a:t>
            </a:r>
            <a:r>
              <a:rPr lang="ru-RU" b="1" dirty="0"/>
              <a:t>) Трансляция телеуроков будет осуществляться на республиканском телевидении: уроки для обучающихся на казахском языке - на телеканале «</a:t>
            </a:r>
            <a:r>
              <a:rPr lang="en-US" b="1" dirty="0"/>
              <a:t>b</a:t>
            </a:r>
            <a:r>
              <a:rPr lang="kk-KZ" b="1" dirty="0"/>
              <a:t>alapan</a:t>
            </a:r>
            <a:r>
              <a:rPr lang="ru-RU" b="1" dirty="0"/>
              <a:t>» (</a:t>
            </a:r>
            <a:r>
              <a:rPr lang="ru-RU" b="1" dirty="0" err="1"/>
              <a:t>аудиоуроки</a:t>
            </a:r>
            <a:r>
              <a:rPr lang="ru-RU" b="1" dirty="0"/>
              <a:t> на «</a:t>
            </a:r>
            <a:r>
              <a:rPr lang="kk-KZ" b="1" dirty="0"/>
              <a:t>Қазақ радиосы</a:t>
            </a:r>
            <a:r>
              <a:rPr lang="ru-RU" b="1" dirty="0"/>
              <a:t>»), </a:t>
            </a:r>
            <a:endParaRPr lang="ru-RU" b="1" dirty="0" smtClean="0"/>
          </a:p>
          <a:p>
            <a:r>
              <a:rPr lang="ru-RU" b="1" dirty="0" smtClean="0"/>
              <a:t>уроки </a:t>
            </a:r>
            <a:r>
              <a:rPr lang="ru-RU" b="1" dirty="0"/>
              <a:t>для обучающихся на русском языке - на телеканале «</a:t>
            </a:r>
            <a:r>
              <a:rPr lang="en-US" b="1" dirty="0"/>
              <a:t>EL ARNA</a:t>
            </a:r>
            <a:r>
              <a:rPr lang="ru-RU" b="1" dirty="0"/>
              <a:t>» (</a:t>
            </a:r>
            <a:r>
              <a:rPr lang="ru-RU" b="1" dirty="0" err="1"/>
              <a:t>аудиоуроки</a:t>
            </a:r>
            <a:r>
              <a:rPr lang="ru-RU" b="1" dirty="0"/>
              <a:t> на «</a:t>
            </a:r>
            <a:r>
              <a:rPr lang="kk-KZ" b="1" dirty="0"/>
              <a:t>Радио Классик</a:t>
            </a:r>
            <a:r>
              <a:rPr lang="ru-RU" b="1" dirty="0"/>
              <a:t>») пять дней в неделю по </a:t>
            </a:r>
            <a:r>
              <a:rPr lang="ru-RU" b="1" dirty="0">
                <a:solidFill>
                  <a:srgbClr val="FF0000"/>
                </a:solidFill>
              </a:rPr>
              <a:t>10 минут </a:t>
            </a:r>
            <a:r>
              <a:rPr lang="ru-RU" b="1" dirty="0"/>
              <a:t>каждый урок по согласованию с Министерством информации и общественного развития</a:t>
            </a:r>
            <a:r>
              <a:rPr lang="kk-KZ" b="1" dirty="0"/>
              <a:t> Республики Казахстан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4518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F9FF3-E500-4CF6-AA1F-1D1B51DAFF5E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332656"/>
            <a:ext cx="705678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u="sng" dirty="0"/>
              <a:t>Телеурок </a:t>
            </a:r>
            <a:r>
              <a:rPr lang="kk-KZ" sz="2800" b="1" dirty="0"/>
              <a:t>состоит из </a:t>
            </a:r>
            <a:endParaRPr lang="kk-KZ" sz="2800" b="1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/>
              <a:t>объяснения </a:t>
            </a:r>
            <a:r>
              <a:rPr lang="ru-RU" sz="2800" b="1" dirty="0"/>
              <a:t>нового учебного материала </a:t>
            </a:r>
            <a:r>
              <a:rPr lang="ru-RU" sz="2800" b="1" dirty="0" smtClean="0"/>
              <a:t>учителем– </a:t>
            </a:r>
            <a:r>
              <a:rPr lang="ru-RU" sz="2800" b="1" dirty="0"/>
              <a:t>6 минут; вопросов для закрепления </a:t>
            </a:r>
            <a:r>
              <a:rPr lang="ru-RU" sz="2800" b="1" i="1" dirty="0"/>
              <a:t>(на экране крупным шрифтом 2-3 вопроса) </a:t>
            </a:r>
            <a:r>
              <a:rPr lang="ru-RU" sz="2800" b="1" dirty="0"/>
              <a:t>– 1 мин</a:t>
            </a:r>
            <a:r>
              <a:rPr lang="kk-KZ" sz="2800" b="1" dirty="0"/>
              <a:t>ут</a:t>
            </a:r>
            <a:r>
              <a:rPr lang="ru-RU" sz="2800" b="1" dirty="0"/>
              <a:t>; учебных заданий для закрепления </a:t>
            </a:r>
            <a:r>
              <a:rPr lang="ru-RU" sz="2800" b="1" i="1" dirty="0"/>
              <a:t>(на экране крупным шрифтом 2-3 задания) </a:t>
            </a:r>
            <a:r>
              <a:rPr lang="ru-RU" sz="2800" b="1" dirty="0"/>
              <a:t>– 1 мин</a:t>
            </a:r>
            <a:r>
              <a:rPr lang="kk-KZ" sz="2800" b="1" dirty="0"/>
              <a:t>ут</a:t>
            </a:r>
            <a:r>
              <a:rPr lang="ru-RU" sz="2800" b="1" dirty="0"/>
              <a:t>; </a:t>
            </a:r>
            <a:endParaRPr lang="ru-RU" sz="2800" b="1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/>
              <a:t>дополнительных </a:t>
            </a:r>
            <a:r>
              <a:rPr lang="ru-RU" sz="2800" b="1" dirty="0"/>
              <a:t>цифровых ресурсов по теме </a:t>
            </a:r>
            <a:r>
              <a:rPr lang="ru-RU" sz="2800" b="1" i="1" dirty="0"/>
              <a:t>(1-2 ЦОР) </a:t>
            </a:r>
            <a:r>
              <a:rPr lang="ru-RU" sz="2800" b="1" dirty="0"/>
              <a:t>– 1 мин</a:t>
            </a:r>
            <a:r>
              <a:rPr lang="kk-KZ" sz="2800" b="1" dirty="0"/>
              <a:t>ут</a:t>
            </a:r>
            <a:r>
              <a:rPr lang="ru-RU" sz="2800" b="1" dirty="0"/>
              <a:t>; </a:t>
            </a:r>
            <a:endParaRPr lang="ru-RU" sz="2800" b="1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/>
              <a:t>ссылок </a:t>
            </a:r>
            <a:r>
              <a:rPr lang="ru-RU" sz="2800" b="1" dirty="0"/>
              <a:t>на дополнительные ресурсы для самостоятельного изучения– 1 мин</a:t>
            </a:r>
            <a:r>
              <a:rPr lang="kk-KZ" sz="2800" b="1" dirty="0"/>
              <a:t>ут</a:t>
            </a:r>
            <a:r>
              <a:rPr lang="ru-RU" sz="2800" b="1" dirty="0"/>
              <a:t>.  </a:t>
            </a:r>
            <a:endParaRPr lang="ru-RU" sz="2800" b="1" dirty="0" smtClean="0"/>
          </a:p>
          <a:p>
            <a:pPr marL="457200" indent="-457200">
              <a:buFont typeface="Arial" pitchFamily="34" charset="0"/>
              <a:buChar char="•"/>
            </a:pP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206176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F9FF3-E500-4CF6-AA1F-1D1B51DAFF5E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691680" y="1412776"/>
            <a:ext cx="69847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В </a:t>
            </a:r>
            <a:r>
              <a:rPr lang="ru-RU" sz="2800" b="1" dirty="0"/>
              <a:t>четвертой четверти проводится один СОР, в конце учебного года СОЧ и заносятся в базу электронных журналов, в случае отсутствия электронных журналов - во временный журнал учителя.</a:t>
            </a:r>
          </a:p>
          <a:p>
            <a:r>
              <a:rPr lang="ru-RU" sz="2800" b="1" dirty="0">
                <a:solidFill>
                  <a:srgbClr val="FF0000"/>
                </a:solidFill>
              </a:rPr>
              <a:t>В случаях отсутствия интернета, задания учителя и самостоятельные работы детей доставляются на дом с использованием мер санитарной безопасности 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216925"/>
      </p:ext>
    </p:extLst>
  </p:cSld>
  <p:clrMapOvr>
    <a:masterClrMapping/>
  </p:clrMapOvr>
</p:sld>
</file>

<file path=ppt/theme/theme1.xml><?xml version="1.0" encoding="utf-8"?>
<a:theme xmlns:a="http://schemas.openxmlformats.org/drawingml/2006/main" name="01140834">
  <a:themeElements>
    <a:clrScheme name="Другая 20">
      <a:dk1>
        <a:srgbClr val="080808"/>
      </a:dk1>
      <a:lt1>
        <a:srgbClr val="7AA6B0"/>
      </a:lt1>
      <a:dk2>
        <a:srgbClr val="000000"/>
      </a:dk2>
      <a:lt2>
        <a:srgbClr val="080808"/>
      </a:lt2>
      <a:accent1>
        <a:srgbClr val="917AA4"/>
      </a:accent1>
      <a:accent2>
        <a:srgbClr val="76669A"/>
      </a:accent2>
      <a:accent3>
        <a:srgbClr val="BED0D4"/>
      </a:accent3>
      <a:accent4>
        <a:srgbClr val="060606"/>
      </a:accent4>
      <a:accent5>
        <a:srgbClr val="C7BECF"/>
      </a:accent5>
      <a:accent6>
        <a:srgbClr val="6A5C8B"/>
      </a:accent6>
      <a:hlink>
        <a:srgbClr val="352D45"/>
      </a:hlink>
      <a:folHlink>
        <a:srgbClr val="0C262A"/>
      </a:folHlink>
    </a:clrScheme>
    <a:fontScheme name="Тема Off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Тема Office 1">
        <a:dk1>
          <a:srgbClr val="080808"/>
        </a:dk1>
        <a:lt1>
          <a:srgbClr val="7AA6B0"/>
        </a:lt1>
        <a:dk2>
          <a:srgbClr val="000000"/>
        </a:dk2>
        <a:lt2>
          <a:srgbClr val="080808"/>
        </a:lt2>
        <a:accent1>
          <a:srgbClr val="917AA4"/>
        </a:accent1>
        <a:accent2>
          <a:srgbClr val="76669A"/>
        </a:accent2>
        <a:accent3>
          <a:srgbClr val="BED0D4"/>
        </a:accent3>
        <a:accent4>
          <a:srgbClr val="060606"/>
        </a:accent4>
        <a:accent5>
          <a:srgbClr val="C7BECF"/>
        </a:accent5>
        <a:accent6>
          <a:srgbClr val="6A5C8B"/>
        </a:accent6>
        <a:hlink>
          <a:srgbClr val="377B89"/>
        </a:hlink>
        <a:folHlink>
          <a:srgbClr val="1A4E5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01140834</Template>
  <TotalTime>684</TotalTime>
  <Words>568</Words>
  <Application>Microsoft Office PowerPoint</Application>
  <PresentationFormat>Экран (4:3)</PresentationFormat>
  <Paragraphs>53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01140834</vt:lpstr>
      <vt:lpstr>Дистанционное обучение</vt:lpstr>
      <vt:lpstr>Дистанционное  обучение</vt:lpstr>
      <vt:lpstr>Для реализации ДО родителям рекомендуется ежедневно отслеживать:</vt:lpstr>
      <vt:lpstr>Требования к созданию учебного пространства в условиях дистанционного обучения: </vt:lpstr>
      <vt:lpstr>Презентация PowerPoint</vt:lpstr>
      <vt:lpstr>Начало уроков в 08.30   подключение в 08.25 </vt:lpstr>
      <vt:lpstr>Телеуроки</vt:lpstr>
      <vt:lpstr>Презентация PowerPoint</vt:lpstr>
      <vt:lpstr>Презентация PowerPoint</vt:lpstr>
      <vt:lpstr>Презентация PowerPoint</vt:lpstr>
      <vt:lpstr>Спасибо  за  внимание !</vt:lpstr>
    </vt:vector>
  </TitlesOfParts>
  <Company>dom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Дистанционное обучение</dc:title>
  <dc:creator>name</dc:creator>
  <cp:lastModifiedBy>User</cp:lastModifiedBy>
  <cp:revision>31</cp:revision>
  <dcterms:created xsi:type="dcterms:W3CDTF">2012-10-29T23:55:33Z</dcterms:created>
  <dcterms:modified xsi:type="dcterms:W3CDTF">2020-04-01T16:42:25Z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TC011408341049</vt:lpwstr>
  </property>
</Properties>
</file>