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8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4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9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93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89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81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0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32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2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6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1723-32E2-47D5-96DF-A3B741D185FB}" type="datetimeFigureOut">
              <a:rPr lang="ru-RU" smtClean="0"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8868-BF14-4D39-B85C-8C42A026B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72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6578"/>
            <a:ext cx="10515600" cy="4630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</a:rPr>
              <a:t>Требования к разработке и оформлению авторской программы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4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VI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І. Список литературы 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Должно быть приведено два списка: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-	литература, используемая педагогом для разработки программы и организации образовательного процесса;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-	литература, рекомендуемая для детей и родителей по данной программе.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8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   СПОСОБЫ КОНТРОЛЯ ДОСТИЖЕНИЙ ОБУЧАЮЩИХСЯ</a:t>
            </a:r>
            <a:endParaRPr lang="ru-RU" sz="32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099389"/>
              </p:ext>
            </p:extLst>
          </p:nvPr>
        </p:nvGraphicFramePr>
        <p:xfrm>
          <a:off x="666044" y="1388534"/>
          <a:ext cx="11025119" cy="5204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9425"/>
                <a:gridCol w="3687482"/>
                <a:gridCol w="4168212"/>
              </a:tblGrid>
              <a:tr h="583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 начале учебного года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Определение уровня развития</a:t>
                      </a:r>
                      <a:endParaRPr lang="ru-RU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Беседа, опрос, тестирование, анкетирование</a:t>
                      </a:r>
                      <a:endParaRPr lang="ru-RU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24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Текущий контроль (в течение года)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Определение степени усвоения обучающимися учебного материала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Наблюдение, самостоятельная работа, педагогический опрос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10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Промежуточный (по окончании раздела/темы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Определение результатов обучения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Выставка, конкурс, олимпиада, концерт, фестиваль, праздник, соревнование, открытое занятие, защита рефератов, демонстрация моделей, тестирование, эссе, коллективная рефлексия, коллективный анализ работ, самоанализ, анкетирование и др.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6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Итоговый (в конце года)</a:t>
                      </a:r>
                      <a:endParaRPr lang="ru-RU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Определение изменения уровня развития детей, их творческих способностей.  Определение результатов обучения.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2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ВИДЫ ДИДАКТИЧЕСКИХ МАТЕРИАЛОВ: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1.	Естественный или натуральный (гербарий, образцы материалов, живые объекты, чучела, приборы электроники и т.д.)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2.	Схематический или символический (оформленные стенды и планшеты, таблицы, схемы, рисунки, графики, плакаты, диаграммы, выкройки, чертежи, развертки, шаблоны и т.д.)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3.	Картинный и картинно-динамичный (картины, иллюстрации, слайды, диапозитивы, транспаранты, фото и видеоматериалы, презентации и т.д.)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4.	Звуковой (аудиозаписи, радиопередачи)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5.	Дидактические пособия (карточки, рабочие тетради, раздаточный материал, сборники вопросов и заданий для письменного или устного опроса, сборники тестов, сборники упражнений и практических заданий и т.д.)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6.	Обучающие прикладные программы в электронном виде (CD, дискеты).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УТВЕРЖДЕНИЕ АВТОРСКИХ ПРОГРАММ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1.	Обсуждение на предметной методической секции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2.	Рецензирование (не менее 2-х специалистов)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3.	Обсуждение на педагогическом совете школы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4.	Решение об утверждении заносится в протокол педсовета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5.	Утверждение приказом директора.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6.	Письмо-</a:t>
            </a:r>
            <a:r>
              <a:rPr lang="ru-RU" dirty="0" err="1" smtClean="0">
                <a:solidFill>
                  <a:srgbClr val="002060"/>
                </a:solidFill>
              </a:rPr>
              <a:t>ходотайствование</a:t>
            </a:r>
            <a:r>
              <a:rPr lang="ru-RU" dirty="0" smtClean="0">
                <a:solidFill>
                  <a:srgbClr val="002060"/>
                </a:solidFill>
              </a:rPr>
              <a:t> перед </a:t>
            </a:r>
            <a:r>
              <a:rPr lang="ru-RU" dirty="0" err="1" smtClean="0">
                <a:solidFill>
                  <a:srgbClr val="002060"/>
                </a:solidFill>
              </a:rPr>
              <a:t>гороно</a:t>
            </a:r>
            <a:r>
              <a:rPr lang="ru-RU" dirty="0" smtClean="0">
                <a:solidFill>
                  <a:srgbClr val="002060"/>
                </a:solidFill>
              </a:rPr>
              <a:t> (районо) об организации экспертизы данной авторской программы.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6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5815" y="386861"/>
            <a:ext cx="10245970" cy="98473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Структура авторской  программы: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4756" y="1521069"/>
            <a:ext cx="11537244" cy="38158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1.	Титульный лист</a:t>
            </a:r>
          </a:p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2.	Пояснительная записка</a:t>
            </a:r>
          </a:p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3.	Учебно-тематический план</a:t>
            </a:r>
          </a:p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4.	Содержание занятий</a:t>
            </a:r>
          </a:p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5.	Предполагаемые результаты реализации программы</a:t>
            </a:r>
          </a:p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6.	Методическое обеспечение программы</a:t>
            </a:r>
          </a:p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7.	Список литературы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6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І. Титульный лист 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622" y="1418492"/>
            <a:ext cx="11180993" cy="47350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(стр.1)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Наименование вышестоящих органов образования (по подчиненности учреждения)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Название учреждения образования детей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Название авторской программы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Сроки реализации авторской программы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Уровень(и) реализуемого содержания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Название населенного пункта, где реализуется программа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Год разработки программы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(стр.2)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Где, кем и когда рассматривалась и утверждалась авторская программа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Автор(ы) (</a:t>
            </a:r>
            <a:r>
              <a:rPr lang="ru-RU" b="1" dirty="0" err="1" smtClean="0">
                <a:solidFill>
                  <a:srgbClr val="002060"/>
                </a:solidFill>
              </a:rPr>
              <a:t>составител</a:t>
            </a:r>
            <a:r>
              <a:rPr lang="ru-RU" b="1" dirty="0" smtClean="0">
                <a:solidFill>
                  <a:srgbClr val="002060"/>
                </a:solidFill>
              </a:rPr>
              <a:t>(и).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Ф.И.О. рецензентов, должность, место работы, научная степень, звание.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5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ІІ. Пояснительная записка 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044" y="1500554"/>
            <a:ext cx="10687756" cy="46764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1. Обоснование необходимости разработки и внедрения программы в образовательный процесс: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	</a:t>
            </a:r>
            <a:r>
              <a:rPr lang="ru-RU" b="1" dirty="0" smtClean="0">
                <a:solidFill>
                  <a:srgbClr val="FF0000"/>
                </a:solidFill>
              </a:rPr>
              <a:t>актуальность</a:t>
            </a:r>
            <a:r>
              <a:rPr lang="ru-RU" b="1" dirty="0" smtClean="0">
                <a:solidFill>
                  <a:srgbClr val="002060"/>
                </a:solidFill>
              </a:rPr>
              <a:t>, то есть доказать, что она необходима современным школьникам (дается анализ социальных проблем, детского и родительского спроса,  приводятся примеры из материалов  научных исследований, делается опора на личный педагогический опыт, дается характеристика современных требований модернизации образования)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	</a:t>
            </a:r>
            <a:r>
              <a:rPr lang="ru-RU" b="1" dirty="0" smtClean="0">
                <a:solidFill>
                  <a:srgbClr val="FF0000"/>
                </a:solidFill>
              </a:rPr>
              <a:t>практическая значимость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	</a:t>
            </a:r>
            <a:r>
              <a:rPr lang="ru-RU" b="1" dirty="0" smtClean="0">
                <a:solidFill>
                  <a:srgbClr val="FF0000"/>
                </a:solidFill>
              </a:rPr>
              <a:t>новизна</a:t>
            </a:r>
            <a:r>
              <a:rPr lang="ru-RU" b="1" dirty="0" smtClean="0">
                <a:solidFill>
                  <a:srgbClr val="002060"/>
                </a:solidFill>
              </a:rPr>
              <a:t> (новое решение проблем дополнительного образования детей, новые методики преподавания, новые педагогические технологии в проведении занятий или проведении диагностики в подведении итогов реализации программы).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46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215" y="597878"/>
            <a:ext cx="10685585" cy="55790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b="1" dirty="0" smtClean="0">
                <a:solidFill>
                  <a:srgbClr val="00B050"/>
                </a:solidFill>
              </a:rPr>
              <a:t>2. Цель и задачи программы. 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Цель — предполагаемый результат, к которому надо стремиться. Конкретизация цели осуществляется через определение задач, показывающих, что нужно сделать, чтобы достичь цели.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B050"/>
                </a:solidFill>
              </a:rPr>
              <a:t>3. Отличительные особенности программы: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-	ключевые идеи, понятия;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-	этапы реализации программы, их обоснование и взаимосвязь.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B050"/>
                </a:solidFill>
              </a:rPr>
              <a:t>4.Особенности возрастной группы: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-	возраст детей и их психологические особенности;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-	вид детской группы (профильная, экспериментальная и др.) и ее состав (постоянный, переменный и др.);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-	количество обучающихся по годам обучения (обосновать).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B050"/>
                </a:solidFill>
              </a:rPr>
              <a:t>5. Режим занятий</a:t>
            </a:r>
            <a:r>
              <a:rPr lang="ru-RU" sz="3400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-	общее количество часов в год;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-	количество часов и занятий в неделю;</a:t>
            </a: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-	периодичность занятий.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90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ІІІ. Учебно-тематический план                                  </a:t>
            </a: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(по годам обучения)</a:t>
            </a:r>
            <a:endParaRPr lang="ru-RU" sz="36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9286" y="2055812"/>
            <a:ext cx="11097498" cy="419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</a:rPr>
              <a:t>І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V.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Содержание занятий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911" y="1453662"/>
            <a:ext cx="10653889" cy="4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Описать тему означает: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	указать название темы;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	перечислить основные узловые моменты, которые излагаются в рамках данной темы;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	указать, в каких формах организуется образовательный процесс (теоретических, практических).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Содержание следует излагать в виде констатации вопросов, выносимых на обсуждение. Изложение ведется в именительном падеже.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Обычно первая тема – введение в программу.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6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420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+mn-lt"/>
              </a:rPr>
              <a:t>V. Предполагаемые результаты реализации программы </a:t>
            </a:r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136" y="1690688"/>
            <a:ext cx="10646664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 разделе надо описать планируемые результаты и систему их оценивания.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Результаты могут быть представлены на выставках, соревнованиях, конкурсах, учебно-исследовательские конференциях и т.д.).Педагог должен иметь четкое представление о том, каких результатов должны достичь обучающиеся на разных этапах. Результаты должны быть соотнесены с целями программы, быть реальными и проверяемыми. Методика выявления, диагностики и оценки получаемых результатов разрабатывается педагогом в соответствии с требованиями, принятыми в школе. Это могут быть тесты, проверочные задания, творческие работы, зачетные занятия, экзамены, методы педагогического наблюдения и др.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708" y="365125"/>
            <a:ext cx="10791092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V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І. Методическое обеспечение программы 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В этом разделе программы следует дать: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- формы и методы работы с детьми;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- краткая характеристика условий реализации программы (кадровых, материально-технических).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6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433</Words>
  <Application>Microsoft Office PowerPoint</Application>
  <PresentationFormat>Широкоэкранный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 Структура авторской  программы:</vt:lpstr>
      <vt:lpstr>І. Титульный лист </vt:lpstr>
      <vt:lpstr>ІІ. Пояснительная записка </vt:lpstr>
      <vt:lpstr>Презентация PowerPoint</vt:lpstr>
      <vt:lpstr>ІІІ. Учебно-тематический план                                  (по годам обучения)</vt:lpstr>
      <vt:lpstr>ІV. Содержание занятий</vt:lpstr>
      <vt:lpstr>V. Предполагаемые результаты реализации программы </vt:lpstr>
      <vt:lpstr>VІ. Методическое обеспечение программы </vt:lpstr>
      <vt:lpstr>VIІ. Список литературы </vt:lpstr>
      <vt:lpstr>   СПОСОБЫ КОНТРОЛЯ ДОСТИЖЕНИЙ ОБУЧАЮЩИХСЯ</vt:lpstr>
      <vt:lpstr>ВИДЫ ДИДАКТИЧЕСКИХ МАТЕРИАЛОВ:</vt:lpstr>
      <vt:lpstr>УТВЕРЖДЕНИЕ АВТОРСКИХ ПРОГРАММ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авторской  программы</dc:title>
  <dc:creator>admin</dc:creator>
  <cp:lastModifiedBy>admin</cp:lastModifiedBy>
  <cp:revision>8</cp:revision>
  <dcterms:created xsi:type="dcterms:W3CDTF">2020-05-16T10:59:54Z</dcterms:created>
  <dcterms:modified xsi:type="dcterms:W3CDTF">2020-08-07T08:28:56Z</dcterms:modified>
</cp:coreProperties>
</file>